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Play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2AD5315-8069-4BA6-A5B1-DF3D1BB1E9E3}">
  <a:tblStyle styleId="{22AD5315-8069-4BA6-A5B1-DF3D1BB1E9E3}" styleName="Table_0">
    <a:wholeTbl>
      <a:tcTxStyle b="off" i="off">
        <a:font>
          <a:latin typeface="Aptos"/>
          <a:ea typeface="Aptos"/>
          <a:cs typeface="Aptos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7E9EC"/>
          </a:solidFill>
        </a:fill>
      </a:tcStyle>
    </a:wholeTbl>
    <a:band1H>
      <a:tcTxStyle/>
      <a:tcStyle>
        <a:fill>
          <a:solidFill>
            <a:srgbClr val="CAD1D8"/>
          </a:solidFill>
        </a:fill>
      </a:tcStyle>
    </a:band1H>
    <a:band2H>
      <a:tcTxStyle/>
    </a:band2H>
    <a:band1V>
      <a:tcTxStyle/>
      <a:tcStyle>
        <a:fill>
          <a:solidFill>
            <a:srgbClr val="CAD1D8"/>
          </a:solidFill>
        </a:fill>
      </a:tcStyle>
    </a:band1V>
    <a:band2V>
      <a:tcTxStyle/>
    </a:band2V>
    <a:lastCol>
      <a:tcTxStyle b="on" i="off">
        <a:font>
          <a:latin typeface="Aptos"/>
          <a:ea typeface="Aptos"/>
          <a:cs typeface="Aptos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ptos"/>
          <a:ea typeface="Aptos"/>
          <a:cs typeface="Aptos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ptos"/>
          <a:ea typeface="Aptos"/>
          <a:cs typeface="Aptos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9FF2E83A-B98B-4439-96FE-B2F52F256C8D}" styleName="Table_1">
    <a:wholeTbl>
      <a:tcTxStyle b="off" i="off">
        <a:font>
          <a:latin typeface="Aptos"/>
          <a:ea typeface="Aptos"/>
          <a:cs typeface="Aptos"/>
        </a:font>
        <a:schemeClr val="dk1"/>
      </a:tcTxStyle>
      <a:tcStyle>
        <a:tcBdr>
          <a:lef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fill>
          <a:solidFill>
            <a:srgbClr val="E7E9EC"/>
          </a:solidFill>
        </a:fill>
      </a:tcStyle>
    </a:band1H>
    <a:band2H>
      <a:tcTxStyle/>
    </a:band2H>
    <a:band1V>
      <a:tcTxStyle/>
      <a:tcStyle>
        <a:fill>
          <a:solidFill>
            <a:srgbClr val="E7E9EC"/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l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ptos"/>
          <a:ea typeface="Aptos"/>
          <a:cs typeface="Aptos"/>
        </a:font>
        <a:schemeClr val="lt1"/>
      </a:tcTxStyle>
      <a:tcStyle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Pl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N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/>
              <a:t>Hint: alter table thechhive_emp add column proficiencyLevel int check (proficiencyLevel between 1 and 5);</a:t>
            </a:r>
            <a:endParaRPr/>
          </a:p>
        </p:txBody>
      </p:sp>
      <p:sp>
        <p:nvSpPr>
          <p:cNvPr id="121" name="Google Shape;12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computer&#10;&#10;Description automatically generated" id="88" name="Google Shape;88;p13"/>
          <p:cNvPicPr preferRelativeResize="0"/>
          <p:nvPr/>
        </p:nvPicPr>
        <p:blipFill rotWithShape="1">
          <a:blip r:embed="rId3">
            <a:alphaModFix/>
          </a:blip>
          <a:srcRect b="0" l="0" r="444" t="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C0C0C"/>
              </a:gs>
              <a:gs pos="45000">
                <a:srgbClr val="0C0C0C">
                  <a:alpha val="0"/>
                </a:srgbClr>
              </a:gs>
              <a:gs pos="100000">
                <a:srgbClr val="0C0C0C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computer&#10;&#10;Description automatically generated" id="147" name="Google Shape;147;p22"/>
          <p:cNvPicPr preferRelativeResize="0"/>
          <p:nvPr/>
        </p:nvPicPr>
        <p:blipFill rotWithShape="1">
          <a:blip r:embed="rId3">
            <a:alphaModFix/>
          </a:blip>
          <a:srcRect b="0" l="0" r="0" t="4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C0C0C"/>
              </a:gs>
              <a:gs pos="45000">
                <a:srgbClr val="0C0C0C">
                  <a:alpha val="0"/>
                </a:srgbClr>
              </a:gs>
              <a:gs pos="100000">
                <a:srgbClr val="0C0C0C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computer&#10;&#10;Description automatically generated" id="153" name="Google Shape;15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C0C0C"/>
              </a:gs>
              <a:gs pos="45000">
                <a:srgbClr val="0C0C0C">
                  <a:alpha val="0"/>
                </a:srgbClr>
              </a:gs>
              <a:gs pos="100000">
                <a:srgbClr val="0C0C0C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computer&#10;&#10;Description automatically generated" id="94" name="Google Shape;94;p14"/>
          <p:cNvPicPr preferRelativeResize="0"/>
          <p:nvPr/>
        </p:nvPicPr>
        <p:blipFill rotWithShape="1">
          <a:blip r:embed="rId3">
            <a:alphaModFix/>
          </a:blip>
          <a:srcRect b="0" l="0" r="0" t="442"/>
          <a:stretch/>
        </p:blipFill>
        <p:spPr>
          <a:xfrm>
            <a:off x="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C0C0C"/>
              </a:gs>
              <a:gs pos="45000">
                <a:srgbClr val="0C0C0C">
                  <a:alpha val="0"/>
                </a:srgbClr>
              </a:gs>
              <a:gs pos="100000">
                <a:srgbClr val="0C0C0C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computer&#10;&#10;Description automatically generated" id="100" name="Google Shape;100;p15"/>
          <p:cNvPicPr preferRelativeResize="0"/>
          <p:nvPr/>
        </p:nvPicPr>
        <p:blipFill rotWithShape="1">
          <a:blip r:embed="rId3">
            <a:alphaModFix/>
          </a:blip>
          <a:srcRect b="0" l="0" r="444" t="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C0C0C"/>
              </a:gs>
              <a:gs pos="45000">
                <a:srgbClr val="0C0C0C">
                  <a:alpha val="0"/>
                </a:srgbClr>
              </a:gs>
              <a:gs pos="100000">
                <a:srgbClr val="0C0C0C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computer&#10;&#10;Description automatically generated" id="106" name="Google Shape;10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C0C0C"/>
              </a:gs>
              <a:gs pos="45000">
                <a:srgbClr val="0C0C0C">
                  <a:alpha val="0"/>
                </a:srgbClr>
              </a:gs>
              <a:gs pos="100000">
                <a:srgbClr val="0C0C0C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7"/>
          <p:cNvSpPr/>
          <p:nvPr/>
        </p:nvSpPr>
        <p:spPr>
          <a:xfrm flipH="1" rot="-5400000">
            <a:off x="2666617" y="-2666188"/>
            <a:ext cx="6858000" cy="12191233"/>
          </a:xfrm>
          <a:prstGeom prst="rect">
            <a:avLst/>
          </a:prstGeom>
          <a:gradFill>
            <a:gsLst>
              <a:gs pos="0">
                <a:schemeClr val="accent1"/>
              </a:gs>
              <a:gs pos="8000">
                <a:schemeClr val="accent1"/>
              </a:gs>
              <a:gs pos="100000">
                <a:srgbClr val="0A3041"/>
              </a:gs>
            </a:gsLst>
            <a:lin ang="12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7"/>
          <p:cNvSpPr/>
          <p:nvPr/>
        </p:nvSpPr>
        <p:spPr>
          <a:xfrm flipH="1" rot="10800000">
            <a:off x="-2311" y="0"/>
            <a:ext cx="9070846" cy="6857572"/>
          </a:xfrm>
          <a:prstGeom prst="rect">
            <a:avLst/>
          </a:prstGeom>
          <a:gradFill>
            <a:gsLst>
              <a:gs pos="0">
                <a:srgbClr val="000000">
                  <a:alpha val="51764"/>
                </a:srgbClr>
              </a:gs>
              <a:gs pos="8000">
                <a:srgbClr val="000000">
                  <a:alpha val="51764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7"/>
          <p:cNvSpPr/>
          <p:nvPr/>
        </p:nvSpPr>
        <p:spPr>
          <a:xfrm flipH="1" rot="-5400000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rgbClr val="D86CCC">
                  <a:alpha val="0"/>
                </a:srgbClr>
              </a:gs>
              <a:gs pos="100000">
                <a:srgbClr val="000000">
                  <a:alpha val="45882"/>
                </a:srgbClr>
              </a:gs>
            </a:gsLst>
            <a:lin ang="1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16" name="Google Shape;116;p17"/>
          <p:cNvGraphicFramePr/>
          <p:nvPr/>
        </p:nvGraphicFramePr>
        <p:xfrm>
          <a:off x="1302775" y="4572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{22AD5315-8069-4BA6-A5B1-DF3D1BB1E9E3}</a:tableStyleId>
              </a:tblPr>
              <a:tblGrid>
                <a:gridCol w="2709325"/>
                <a:gridCol w="2709325"/>
                <a:gridCol w="270932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 u="none" cap="none" strike="noStrike"/>
                        <a:t>Column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Data type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Description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aphicFrame>
        <p:nvGraphicFramePr>
          <p:cNvPr id="117" name="Google Shape;117;p17"/>
          <p:cNvGraphicFramePr/>
          <p:nvPr/>
        </p:nvGraphicFramePr>
        <p:xfrm>
          <a:off x="1302775" y="4572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{9FF2E83A-B98B-4439-96FE-B2F52F256C8D}</a:tableStyleId>
              </a:tblPr>
              <a:tblGrid>
                <a:gridCol w="2709325"/>
                <a:gridCol w="2709325"/>
                <a:gridCol w="2709325"/>
              </a:tblGrid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Columns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Data Type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Description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employee_id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INT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A unique identifier for each employee.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first_name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VARCHAR(200)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The first name of the employee.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last_name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VARCHAR(200)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The last name of the employee.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gender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ENUM('male', 'female', 'other')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The gender of the employee, which can be 'male', 'female', or 'other'.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age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INT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The age of the employee.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proficiency_level</a:t>
                      </a:r>
                      <a:endParaRPr sz="1800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INT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800"/>
                        <a:t>The skill or competency level of the employee, ranging from 1 (beginner) to 5 (expert). Default value is 1.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computer&#10;&#10;Description automatically generated" id="123" name="Google Shape;12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C0C0C"/>
              </a:gs>
              <a:gs pos="45000">
                <a:srgbClr val="0C0C0C">
                  <a:alpha val="0"/>
                </a:srgbClr>
              </a:gs>
              <a:gs pos="100000">
                <a:srgbClr val="0C0C0C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computer&#10;&#10;Description automatically generated" id="129" name="Google Shape;12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421"/>
            <a:ext cx="12192000" cy="6857158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C0C0C"/>
              </a:gs>
              <a:gs pos="45000">
                <a:srgbClr val="0C0C0C">
                  <a:alpha val="0"/>
                </a:srgbClr>
              </a:gs>
              <a:gs pos="100000">
                <a:srgbClr val="0C0C0C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computer&#10;&#10;Description automatically generated" id="135" name="Google Shape;13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5888"/>
            <a:ext cx="12192000" cy="686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/>
          <p:nvPr/>
        </p:nvSpPr>
        <p:spPr>
          <a:xfrm>
            <a:off x="6567245" y="3254476"/>
            <a:ext cx="1142169" cy="314633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4450" algn="ctr" dir="5400000" dist="27940">
              <a:srgbClr val="000000">
                <a:alpha val="31764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erson sitting at a computer&#10;&#10;Description automatically generated" id="141" name="Google Shape;141;p21"/>
          <p:cNvPicPr preferRelativeResize="0"/>
          <p:nvPr/>
        </p:nvPicPr>
        <p:blipFill rotWithShape="1">
          <a:blip r:embed="rId3">
            <a:alphaModFix/>
          </a:blip>
          <a:srcRect b="0" l="0" r="444" t="0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C0C0C"/>
              </a:gs>
              <a:gs pos="45000">
                <a:srgbClr val="0C0C0C">
                  <a:alpha val="0"/>
                </a:srgbClr>
              </a:gs>
              <a:gs pos="100000">
                <a:srgbClr val="0C0C0C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